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0b4b62637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0b4b626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e349066d5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e349066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7c17b5bb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7c17b5b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b7eda1051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b7eda1051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e349066d5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e349066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d5ccfca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d5ccfca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b7eda1051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b7eda10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b7eda1051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b7eda10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cdcc3c893_3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cdcc3c893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cdcc3c893_4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cdcc3c893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cdcc3c893_4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cdcc3c89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b75f3019c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b75f3019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9236e90c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9236e90c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b75f3019c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b75f3019c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9236e90c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9236e90c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b7eda10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b7eda10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b75f3019c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b75f3019c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b75f3019c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b75f3019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b7eda105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b7eda105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b7eda105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b7eda105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a88b1e06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a88b1e06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b7eda1051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b7eda1051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b7eda105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b7eda105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b7eda1051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b7eda105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cd5ccfca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cd5ccfca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349066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349066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349066d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349066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b4b62637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b4b626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75f3019c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b75f301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3cf6dc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b3cf6dc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3cf6dcf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b3cf6dcf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hyperlink" Target="http://www.solicode.c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45B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/>
        </p:nvSpPr>
        <p:spPr>
          <a:xfrm>
            <a:off x="1295688" y="1094250"/>
            <a:ext cx="655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MISE À NIVEAU DU SITE WEB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SOLICODE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332675" y="2868725"/>
            <a:ext cx="2843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Encadrant : 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ES-SARRAJ Fouad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5203477" y="2868725"/>
            <a:ext cx="3490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HAMIDOUCHE Asmae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AKHRIF Jaafar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SEBBAR Najlae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BOUCHLOUCH Yassin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YATIM Omar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DAHRI Fatima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AJBAR Omar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75" y="218050"/>
            <a:ext cx="710350" cy="7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Définir le problème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1471800" y="837550"/>
            <a:ext cx="6200400" cy="4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➔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Manque des informations à propos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◆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Programme de formation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◆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Conditions d’inscription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◆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Certificats acquises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◆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Frais de formation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➔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Client veut s'inscrire facilement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73763"/>
              </a:buClr>
              <a:buSzPts val="2500"/>
              <a:buFont typeface="Montserrat"/>
              <a:buChar char="➔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minimiser le taux de </a:t>
            </a: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déperdition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Trouver la solution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609000" y="1143900"/>
            <a:ext cx="8056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Maquettage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t/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 de site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50" y="2571750"/>
            <a:ext cx="176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945BA"/>
              </a:buClr>
              <a:buSzPts val="1900"/>
              <a:buFont typeface="Montserrat"/>
              <a:buChar char="-"/>
            </a:pPr>
            <a:r>
              <a:rPr b="1" lang="fr" sz="19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Accueil</a:t>
            </a:r>
            <a:endParaRPr b="1" sz="19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36"/>
          <p:cNvCxnSpPr/>
          <p:nvPr/>
        </p:nvCxnSpPr>
        <p:spPr>
          <a:xfrm rot="5400000">
            <a:off x="1444125" y="1570950"/>
            <a:ext cx="1311900" cy="979200"/>
          </a:xfrm>
          <a:prstGeom prst="curvedConnector3">
            <a:avLst>
              <a:gd fmla="val 8099" name="adj1"/>
            </a:avLst>
          </a:prstGeom>
          <a:noFill/>
          <a:ln cap="flat" cmpd="sng" w="38100">
            <a:solidFill>
              <a:srgbClr val="84B3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6"/>
          <p:cNvCxnSpPr/>
          <p:nvPr/>
        </p:nvCxnSpPr>
        <p:spPr>
          <a:xfrm flipH="1" rot="-5400000">
            <a:off x="1455375" y="2966000"/>
            <a:ext cx="1212600" cy="902400"/>
          </a:xfrm>
          <a:prstGeom prst="curvedConnector3">
            <a:avLst>
              <a:gd fmla="val 92225" name="adj1"/>
            </a:avLst>
          </a:prstGeom>
          <a:noFill/>
          <a:ln cap="flat" cmpd="sng" w="38100">
            <a:solidFill>
              <a:srgbClr val="84B3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6"/>
          <p:cNvSpPr txBox="1"/>
          <p:nvPr/>
        </p:nvSpPr>
        <p:spPr>
          <a:xfrm>
            <a:off x="2218075" y="1527075"/>
            <a:ext cx="3213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À propos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Solicode 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Formation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journée type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Activités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Formateurs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Solicode en chiffres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Contact +(maps)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❖"/>
            </a:pPr>
            <a:r>
              <a:rPr lang="fr" sz="1600">
                <a:latin typeface="Source Code Pro"/>
                <a:ea typeface="Source Code Pro"/>
                <a:cs typeface="Source Code Pro"/>
                <a:sym typeface="Source Code Pro"/>
              </a:rPr>
              <a:t>Footer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379675" y="1986750"/>
            <a:ext cx="3574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945BA"/>
              </a:buClr>
              <a:buSzPts val="1900"/>
              <a:buFont typeface="Source Code Pro"/>
              <a:buChar char="-"/>
            </a:pPr>
            <a:r>
              <a:rPr b="1" lang="fr" sz="19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Activités</a:t>
            </a:r>
            <a:endParaRPr b="1" sz="19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945BA"/>
              </a:buClr>
              <a:buSzPts val="1900"/>
              <a:buFont typeface="Source Code Pro"/>
              <a:buChar char="-"/>
            </a:pPr>
            <a:r>
              <a:rPr b="1" lang="fr" sz="19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Inscription</a:t>
            </a:r>
            <a:endParaRPr b="1" sz="19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945BA"/>
              </a:buClr>
              <a:buSzPts val="1900"/>
              <a:buFont typeface="Source Code Pro"/>
              <a:buChar char="-"/>
            </a:pPr>
            <a:r>
              <a:rPr b="1" lang="fr" sz="19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programme (détails)</a:t>
            </a:r>
            <a:endParaRPr b="1" sz="1900">
              <a:solidFill>
                <a:srgbClr val="3945B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450" y="7"/>
            <a:ext cx="9144003" cy="411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0" y="0"/>
            <a:ext cx="3307500" cy="51576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1604775" y="1843425"/>
            <a:ext cx="6048900" cy="13989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Maquettage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/>
        </p:nvSpPr>
        <p:spPr>
          <a:xfrm>
            <a:off x="1718450" y="3212900"/>
            <a:ext cx="70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Accueil 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23185" l="5981" r="31651" t="12977"/>
          <a:stretch/>
        </p:blipFill>
        <p:spPr>
          <a:xfrm>
            <a:off x="1095600" y="957000"/>
            <a:ext cx="6953112" cy="40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38" y="877250"/>
            <a:ext cx="8406723" cy="41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Prototype 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/>
        </p:nvSpPr>
        <p:spPr>
          <a:xfrm>
            <a:off x="1718450" y="3212900"/>
            <a:ext cx="70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Propos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17662" l="11923" r="26677" t="25305"/>
          <a:stretch/>
        </p:blipFill>
        <p:spPr>
          <a:xfrm>
            <a:off x="1124090" y="1173650"/>
            <a:ext cx="6896126" cy="36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1718450" y="3212900"/>
            <a:ext cx="70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Formations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18740" l="11730" r="27330" t="29943"/>
          <a:stretch/>
        </p:blipFill>
        <p:spPr>
          <a:xfrm>
            <a:off x="940600" y="1093725"/>
            <a:ext cx="7623802" cy="361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/>
        </p:nvSpPr>
        <p:spPr>
          <a:xfrm>
            <a:off x="1718450" y="3212900"/>
            <a:ext cx="70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84B3D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Formation- </a:t>
            </a: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Développement</a:t>
            </a: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web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8392" l="22591" r="29554" t="10682"/>
          <a:stretch/>
        </p:blipFill>
        <p:spPr>
          <a:xfrm>
            <a:off x="2373400" y="800400"/>
            <a:ext cx="4397501" cy="41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b="12318" l="22245" r="29203" t="12431"/>
          <a:stretch/>
        </p:blipFill>
        <p:spPr>
          <a:xfrm>
            <a:off x="2163825" y="1136325"/>
            <a:ext cx="4305874" cy="37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Formation- Développement web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inateur Chromebook ouvert"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363" y="2184225"/>
            <a:ext cx="5523977" cy="27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374" y="2427095"/>
            <a:ext cx="4155062" cy="21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879200" y="1536000"/>
            <a:ext cx="75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195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fr" sz="1200">
                <a:latin typeface="Tahoma"/>
                <a:ea typeface="Tahoma"/>
                <a:cs typeface="Tahoma"/>
                <a:sym typeface="Tahoma"/>
              </a:rPr>
              <a:t>Mise à niveau le site web </a:t>
            </a:r>
            <a:r>
              <a:rPr lang="fr" sz="1200" u="sng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www.solicode.co</a:t>
            </a:r>
            <a:r>
              <a:rPr lang="fr" sz="1200">
                <a:latin typeface="Tahoma"/>
                <a:ea typeface="Tahoma"/>
                <a:cs typeface="Tahoma"/>
                <a:sym typeface="Tahoma"/>
              </a:rPr>
              <a:t> en utilisant la méthode « Design thinking »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Objectif du projet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Formation- </a:t>
            </a:r>
            <a:r>
              <a:rPr b="1"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Développement web et Mobile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13404" l="22180" r="29145" t="10434"/>
          <a:stretch/>
        </p:blipFill>
        <p:spPr>
          <a:xfrm>
            <a:off x="1967550" y="800400"/>
            <a:ext cx="4940698" cy="43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ACTIVITÉS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22097" l="12281" r="26127" t="40091"/>
          <a:stretch/>
        </p:blipFill>
        <p:spPr>
          <a:xfrm>
            <a:off x="558213" y="1360924"/>
            <a:ext cx="8027573" cy="27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Activités - Page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163" y="800400"/>
            <a:ext cx="4689970" cy="434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Formateurs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 rotWithShape="1">
          <a:blip r:embed="rId3">
            <a:alphaModFix/>
          </a:blip>
          <a:srcRect b="23292" l="9280" r="28514" t="32357"/>
          <a:stretch/>
        </p:blipFill>
        <p:spPr>
          <a:xfrm>
            <a:off x="760463" y="1381524"/>
            <a:ext cx="7485624" cy="30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SOLICODE EN </a:t>
            </a: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CHIFFRES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48"/>
          <p:cNvPicPr preferRelativeResize="0"/>
          <p:nvPr/>
        </p:nvPicPr>
        <p:blipFill rotWithShape="1">
          <a:blip r:embed="rId3">
            <a:alphaModFix/>
          </a:blip>
          <a:srcRect b="21182" l="17079" r="34794" t="54186"/>
          <a:stretch/>
        </p:blipFill>
        <p:spPr>
          <a:xfrm>
            <a:off x="71313" y="1832301"/>
            <a:ext cx="9001675" cy="25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INSCRIPTION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36741" l="16353" r="35703" t="11728"/>
          <a:stretch/>
        </p:blipFill>
        <p:spPr>
          <a:xfrm>
            <a:off x="1563013" y="1112475"/>
            <a:ext cx="6018274" cy="36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0" y="952800"/>
            <a:ext cx="7700598" cy="403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FOOTER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2575"/>
            <a:ext cx="88392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6" y="-1448425"/>
            <a:ext cx="63579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2"/>
          <p:cNvSpPr/>
          <p:nvPr/>
        </p:nvSpPr>
        <p:spPr>
          <a:xfrm>
            <a:off x="0" y="0"/>
            <a:ext cx="3307500" cy="51576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1604775" y="1843425"/>
            <a:ext cx="6048900" cy="13989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/>
          <p:nvPr/>
        </p:nvSpPr>
        <p:spPr>
          <a:xfrm>
            <a:off x="0" y="3151975"/>
            <a:ext cx="9144000" cy="1991400"/>
          </a:xfrm>
          <a:prstGeom prst="rect">
            <a:avLst/>
          </a:prstGeom>
          <a:solidFill>
            <a:srgbClr val="3945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3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Mise à jour du Logo</a:t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752" y="920300"/>
            <a:ext cx="3275323" cy="231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25" y="1117810"/>
            <a:ext cx="2818132" cy="19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25" y="3426624"/>
            <a:ext cx="2818079" cy="19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752" y="3265070"/>
            <a:ext cx="3275323" cy="231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4294967295" type="title"/>
          </p:nvPr>
        </p:nvSpPr>
        <p:spPr>
          <a:xfrm>
            <a:off x="48925" y="1576200"/>
            <a:ext cx="2808000" cy="600900"/>
          </a:xfrm>
          <a:prstGeom prst="rect">
            <a:avLst/>
          </a:prstGeom>
          <a:solidFill>
            <a:srgbClr val="F2B70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Je rêve que </a:t>
            </a:r>
            <a:endParaRPr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7"/>
          <p:cNvSpPr txBox="1"/>
          <p:nvPr>
            <p:ph idx="4294967295" type="body"/>
          </p:nvPr>
        </p:nvSpPr>
        <p:spPr>
          <a:xfrm>
            <a:off x="9785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1800"/>
              <a:buFont typeface="Montserrat"/>
              <a:buChar char="★"/>
            </a:pPr>
            <a:r>
              <a:rPr lang="fr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les utilisateurs de notre site aient une bonne expérience</a:t>
            </a:r>
            <a:endParaRPr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7"/>
          <p:cNvSpPr txBox="1"/>
          <p:nvPr>
            <p:ph idx="4294967295" type="title"/>
          </p:nvPr>
        </p:nvSpPr>
        <p:spPr>
          <a:xfrm>
            <a:off x="5916875" y="1576200"/>
            <a:ext cx="3178200" cy="600900"/>
          </a:xfrm>
          <a:prstGeom prst="rect">
            <a:avLst/>
          </a:prstGeom>
          <a:solidFill>
            <a:srgbClr val="F2B70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Comment pourrait-on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7"/>
          <p:cNvSpPr txBox="1"/>
          <p:nvPr>
            <p:ph idx="4294967295" type="body"/>
          </p:nvPr>
        </p:nvSpPr>
        <p:spPr>
          <a:xfrm>
            <a:off x="605675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1800"/>
              <a:buFont typeface="Montserrat"/>
              <a:buChar char="★"/>
            </a:pPr>
            <a:r>
              <a:rPr lang="fr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améliorer</a:t>
            </a:r>
            <a:r>
              <a:rPr lang="fr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 le site</a:t>
            </a:r>
            <a:endParaRPr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0" y="0"/>
            <a:ext cx="9144000" cy="10428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0 : Détectez des opportunités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7"/>
          <p:cNvSpPr txBox="1"/>
          <p:nvPr>
            <p:ph idx="4294967295" type="title"/>
          </p:nvPr>
        </p:nvSpPr>
        <p:spPr>
          <a:xfrm>
            <a:off x="2982888" y="1576200"/>
            <a:ext cx="2808000" cy="600900"/>
          </a:xfrm>
          <a:prstGeom prst="rect">
            <a:avLst/>
          </a:prstGeom>
          <a:solidFill>
            <a:srgbClr val="F2B70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 qui m'énerve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7"/>
          <p:cNvSpPr txBox="1"/>
          <p:nvPr>
            <p:ph idx="4294967295" type="body"/>
          </p:nvPr>
        </p:nvSpPr>
        <p:spPr>
          <a:xfrm>
            <a:off x="3077300" y="2421389"/>
            <a:ext cx="28752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1800"/>
              <a:buFont typeface="Montserrat"/>
              <a:buChar char="★"/>
            </a:pPr>
            <a:r>
              <a:rPr lang="fr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C’est qu’il y a un manque d’ informations </a:t>
            </a:r>
            <a:endParaRPr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1800"/>
              <a:buFont typeface="Montserrat"/>
              <a:buChar char="★"/>
            </a:pPr>
            <a:r>
              <a:rPr lang="fr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C’est que le site est lent</a:t>
            </a:r>
            <a:endParaRPr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/>
          <p:nvPr/>
        </p:nvSpPr>
        <p:spPr>
          <a:xfrm>
            <a:off x="929950" y="1662375"/>
            <a:ext cx="1458300" cy="14583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4"/>
          <p:cNvSpPr/>
          <p:nvPr/>
        </p:nvSpPr>
        <p:spPr>
          <a:xfrm>
            <a:off x="2757553" y="1662375"/>
            <a:ext cx="1458300" cy="1458300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4"/>
          <p:cNvSpPr/>
          <p:nvPr/>
        </p:nvSpPr>
        <p:spPr>
          <a:xfrm>
            <a:off x="4639812" y="1662375"/>
            <a:ext cx="1458300" cy="1458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4"/>
          <p:cNvSpPr txBox="1"/>
          <p:nvPr/>
        </p:nvSpPr>
        <p:spPr>
          <a:xfrm>
            <a:off x="152400" y="152400"/>
            <a:ext cx="885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3945BA"/>
                </a:solidFill>
                <a:latin typeface="Roboto"/>
                <a:ea typeface="Roboto"/>
                <a:cs typeface="Roboto"/>
                <a:sym typeface="Roboto"/>
              </a:rPr>
              <a:t>CHARTE GRAPHIQUE</a:t>
            </a:r>
            <a:endParaRPr b="1" sz="4000">
              <a:solidFill>
                <a:srgbClr val="3945B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4"/>
          <p:cNvSpPr/>
          <p:nvPr/>
        </p:nvSpPr>
        <p:spPr>
          <a:xfrm>
            <a:off x="6602712" y="1662375"/>
            <a:ext cx="1458300" cy="14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45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/>
        </p:nvSpPr>
        <p:spPr>
          <a:xfrm>
            <a:off x="0" y="150"/>
            <a:ext cx="3813900" cy="51435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4934875" y="1758675"/>
            <a:ext cx="40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lang="fr" sz="1800">
                <a:solidFill>
                  <a:srgbClr val="3945BA"/>
                </a:solidFill>
                <a:latin typeface="Roboto"/>
                <a:ea typeface="Roboto"/>
                <a:cs typeface="Roboto"/>
                <a:sym typeface="Roboto"/>
              </a:rPr>
              <a:t>Aa Bb Cc Dd Ee Ff Gg Hh Ii Jj Kk Ll Mm Nn Oo Pp Qq Rr Ss Tt Uu Vv Ww Xx Yy Zx 1234 /()&amp;!@$</a:t>
            </a:r>
            <a:endParaRPr sz="1800">
              <a:solidFill>
                <a:srgbClr val="3945B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4934875" y="3813625"/>
            <a:ext cx="40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Aa Bb Cc Dd Ee Ff Gg Hh Ii Jj Kk Ll Mm Nn Oo Pp Qq Rr Ss Tt Uu Vv Ww Xx Yy Zx 1234 /()&amp;!@$</a:t>
            </a:r>
            <a:endParaRPr sz="18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4427900" y="1104775"/>
            <a:ext cx="4630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945BA"/>
                </a:solidFill>
                <a:latin typeface="Montserrat"/>
                <a:ea typeface="Montserrat"/>
                <a:cs typeface="Montserrat"/>
                <a:sym typeface="Montserrat"/>
              </a:rPr>
              <a:t>Montserrat</a:t>
            </a:r>
            <a:endParaRPr sz="2400">
              <a:solidFill>
                <a:srgbClr val="3945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4427900" y="3110450"/>
            <a:ext cx="4630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945BA"/>
                </a:solidFill>
                <a:latin typeface="Roboto"/>
                <a:ea typeface="Roboto"/>
                <a:cs typeface="Roboto"/>
                <a:sym typeface="Roboto"/>
              </a:rPr>
              <a:t>Roboto</a:t>
            </a:r>
            <a:endParaRPr sz="2400">
              <a:solidFill>
                <a:srgbClr val="3945B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-1762050" y="90425"/>
            <a:ext cx="7338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TYPOGRAPHY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45BA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228540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GRÂCE À VOS REMARQUES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NOUS AVANÇONS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2425" y="1650"/>
            <a:ext cx="114250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7"/>
          <p:cNvSpPr/>
          <p:nvPr/>
        </p:nvSpPr>
        <p:spPr>
          <a:xfrm>
            <a:off x="0" y="0"/>
            <a:ext cx="3917400" cy="5143500"/>
          </a:xfrm>
          <a:prstGeom prst="rect">
            <a:avLst/>
          </a:prstGeom>
          <a:solidFill>
            <a:srgbClr val="3945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1104900" y="1885950"/>
            <a:ext cx="548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</a:t>
            </a:r>
            <a:endParaRPr sz="6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0" y="0"/>
            <a:ext cx="3307500" cy="51576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3882175" y="477750"/>
            <a:ext cx="4622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2400"/>
              <a:buFont typeface="Montserrat"/>
              <a:buChar char="●"/>
            </a:pPr>
            <a:r>
              <a:rPr lang="fr" sz="2400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Comprendre ses clients</a:t>
            </a:r>
            <a:endParaRPr sz="2400"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2400"/>
              <a:buFont typeface="Montserrat"/>
              <a:buChar char="●"/>
            </a:pPr>
            <a:r>
              <a:rPr lang="fr" sz="2400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Définir le problème</a:t>
            </a:r>
            <a:endParaRPr sz="2400"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2400"/>
              <a:buFont typeface="Montserrat"/>
              <a:buChar char="●"/>
            </a:pPr>
            <a:r>
              <a:rPr lang="fr" sz="2400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Trouver la solution</a:t>
            </a:r>
            <a:endParaRPr sz="2400"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2400"/>
              <a:buFont typeface="Montserrat"/>
              <a:buChar char="●"/>
            </a:pPr>
            <a:r>
              <a:rPr lang="fr" sz="2400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Prototyper sa solution</a:t>
            </a:r>
            <a:endParaRPr sz="2400"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4873"/>
              </a:buClr>
              <a:buSzPts val="2400"/>
              <a:buFont typeface="Montserrat"/>
              <a:buChar char="●"/>
            </a:pPr>
            <a:r>
              <a:rPr lang="fr" sz="2400">
                <a:solidFill>
                  <a:srgbClr val="024873"/>
                </a:solidFill>
                <a:latin typeface="Montserrat"/>
                <a:ea typeface="Montserrat"/>
                <a:cs typeface="Montserrat"/>
                <a:sym typeface="Montserrat"/>
              </a:rPr>
              <a:t>Tester sa solution</a:t>
            </a:r>
            <a:endParaRPr sz="2400">
              <a:solidFill>
                <a:srgbClr val="0248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6375" y="1255050"/>
            <a:ext cx="3307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 </a:t>
            </a:r>
            <a:b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Thinking process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Comprendre ses clients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1464750" y="1676925"/>
            <a:ext cx="6214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Carte d’empathie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Benchmark concurrentiel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500"/>
              <a:buFont typeface="Montserrat"/>
              <a:buChar char="-"/>
            </a:pPr>
            <a:r>
              <a:rPr lang="fr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Observation</a:t>
            </a:r>
            <a:endParaRPr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Carte d'empathie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 rotWithShape="1">
          <a:blip r:embed="rId3">
            <a:alphaModFix/>
          </a:blip>
          <a:srcRect b="32985" l="5651" r="2748" t="14051"/>
          <a:stretch/>
        </p:blipFill>
        <p:spPr>
          <a:xfrm>
            <a:off x="273025" y="1055375"/>
            <a:ext cx="8597952" cy="378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15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carte d'empathie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3742800" y="2445650"/>
            <a:ext cx="1658400" cy="103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Administration</a:t>
            </a:r>
            <a:endParaRPr sz="1200"/>
          </a:p>
        </p:txBody>
      </p:sp>
      <p:cxnSp>
        <p:nvCxnSpPr>
          <p:cNvPr id="155" name="Google Shape;155;p31"/>
          <p:cNvCxnSpPr>
            <a:stCxn id="154" idx="2"/>
          </p:cNvCxnSpPr>
          <p:nvPr/>
        </p:nvCxnSpPr>
        <p:spPr>
          <a:xfrm rot="10800000">
            <a:off x="0" y="2904200"/>
            <a:ext cx="3742800" cy="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31"/>
          <p:cNvCxnSpPr>
            <a:stCxn id="154" idx="6"/>
          </p:cNvCxnSpPr>
          <p:nvPr/>
        </p:nvCxnSpPr>
        <p:spPr>
          <a:xfrm>
            <a:off x="5401200" y="2961500"/>
            <a:ext cx="3731700" cy="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31"/>
          <p:cNvCxnSpPr>
            <a:stCxn id="154" idx="4"/>
          </p:cNvCxnSpPr>
          <p:nvPr/>
        </p:nvCxnSpPr>
        <p:spPr>
          <a:xfrm flipH="1">
            <a:off x="4562700" y="3477350"/>
            <a:ext cx="9300" cy="16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1"/>
          <p:cNvCxnSpPr>
            <a:stCxn id="154" idx="0"/>
            <a:endCxn id="153" idx="2"/>
          </p:cNvCxnSpPr>
          <p:nvPr/>
        </p:nvCxnSpPr>
        <p:spPr>
          <a:xfrm flipH="1" rot="10800000">
            <a:off x="4572000" y="800450"/>
            <a:ext cx="300" cy="16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1"/>
          <p:cNvSpPr txBox="1"/>
          <p:nvPr/>
        </p:nvSpPr>
        <p:spPr>
          <a:xfrm>
            <a:off x="1696675" y="724250"/>
            <a:ext cx="87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latin typeface="Source Code Pro"/>
                <a:ea typeface="Source Code Pro"/>
                <a:cs typeface="Source Code Pro"/>
                <a:sym typeface="Source Code Pro"/>
              </a:rPr>
              <a:t>Dit</a:t>
            </a:r>
            <a:endParaRPr b="1" sz="17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6421075" y="724250"/>
            <a:ext cx="87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latin typeface="Source Code Pro"/>
                <a:ea typeface="Source Code Pro"/>
                <a:cs typeface="Source Code Pro"/>
                <a:sym typeface="Source Code Pro"/>
              </a:rPr>
              <a:t>Pense</a:t>
            </a:r>
            <a:endParaRPr b="1" sz="17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1696675" y="2857850"/>
            <a:ext cx="87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latin typeface="Source Code Pro"/>
                <a:ea typeface="Source Code Pro"/>
                <a:cs typeface="Source Code Pro"/>
                <a:sym typeface="Source Code Pro"/>
              </a:rPr>
              <a:t>Fait</a:t>
            </a:r>
            <a:endParaRPr b="1" sz="17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6421075" y="2857850"/>
            <a:ext cx="131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latin typeface="Source Code Pro"/>
                <a:ea typeface="Source Code Pro"/>
                <a:cs typeface="Source Code Pro"/>
                <a:sym typeface="Source Code Pro"/>
              </a:rPr>
              <a:t>Ressent</a:t>
            </a:r>
            <a:endParaRPr b="1" sz="1700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-22925" y="1321725"/>
            <a:ext cx="458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Je veux le max des inscriptions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Les Conditions ont été mentionnées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4549075" y="1321725"/>
            <a:ext cx="458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Ne pas détailler le site concernant les équipements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-22925" y="3568450"/>
            <a:ext cx="458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Envoyer des sms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Appelé par téléphone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Envoyé des Email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4549075" y="3568450"/>
            <a:ext cx="458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Fatigue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Stresse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➔"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1124475" y="652275"/>
            <a:ext cx="12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Youcode</a:t>
            </a:r>
            <a:endParaRPr b="1">
              <a:solidFill>
                <a:srgbClr val="427FF8"/>
              </a:solidFill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8729" y="441325"/>
            <a:ext cx="71200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6488182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Ajouter User Review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3411425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Simple.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Modern Design.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Découvrir L'école.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Programme Clair de la 1ère année.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Principes pédagogiques.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Une journée à YouCode.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3 langues.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/>
          <p:nvPr/>
        </p:nvSpPr>
        <p:spPr>
          <a:xfrm>
            <a:off x="3411425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Manque de Favicon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Manque Footer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Manque Contact Form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Manque de Programme de la 2ème année</a:t>
            </a:r>
            <a:endParaRPr sz="2300">
              <a:solidFill>
                <a:schemeClr val="lt1"/>
              </a:solidFill>
              <a:highlight>
                <a:srgbClr val="F9F9F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/>
          <p:nvPr/>
        </p:nvSpPr>
        <p:spPr>
          <a:xfrm>
            <a:off x="6488182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Formations Online Disponible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3571825" y="7385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FORCES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502650" y="2855350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FAIBLESSES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6590925" y="7309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OPPORTUNITÉS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6590925" y="2878388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MENACES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Benchmark Concurrentiel (SWOT)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1124475" y="652275"/>
            <a:ext cx="12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427FF8"/>
                </a:solidFill>
              </a:rPr>
              <a:t>1337</a:t>
            </a:r>
            <a:endParaRPr b="1">
              <a:solidFill>
                <a:srgbClr val="427FF8"/>
              </a:solidFill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6025" y="445475"/>
            <a:ext cx="7216051" cy="52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6488182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Exemples de réussite (Startups)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Ajouter des statistiques de</a:t>
            </a:r>
            <a:r>
              <a:rPr lang="fr"/>
              <a:t> </a:t>
            </a:r>
            <a:r>
              <a:rPr lang="fr">
                <a:solidFill>
                  <a:srgbClr val="3945BA"/>
                </a:solidFill>
                <a:highlight>
                  <a:schemeClr val="lt1"/>
                </a:highlight>
              </a:rPr>
              <a:t>réussite</a:t>
            </a:r>
            <a:r>
              <a:rPr lang="fr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>
            <a:off x="3411425" y="1149125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Simple.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Présence de la Charte graphique.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Rapide.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Un Programme d’admission Clair.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3411425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Non disponible pour desktop users.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Un vague program.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6488182" y="3255547"/>
            <a:ext cx="2344200" cy="1599900"/>
          </a:xfrm>
          <a:prstGeom prst="roundRect">
            <a:avLst>
              <a:gd fmla="val 16667" name="adj"/>
            </a:avLst>
          </a:prstGeom>
          <a:solidFill>
            <a:srgbClr val="3945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945BA"/>
                </a:solidFill>
                <a:highlight>
                  <a:schemeClr val="lt1"/>
                </a:highlight>
              </a:rPr>
              <a:t>Formations Online Disponible </a:t>
            </a:r>
            <a:endParaRPr>
              <a:solidFill>
                <a:srgbClr val="3945BA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571825" y="7385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FORCES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3502650" y="2855350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FAIBLESSES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6590925" y="730925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OPPORTUNITÉS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6590925" y="2878388"/>
            <a:ext cx="21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945BA"/>
                </a:solidFill>
              </a:rPr>
              <a:t>MENACES</a:t>
            </a:r>
            <a:endParaRPr b="1">
              <a:solidFill>
                <a:srgbClr val="3945BA"/>
              </a:solidFill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0" y="0"/>
            <a:ext cx="9144000" cy="800400"/>
          </a:xfrm>
          <a:prstGeom prst="rect">
            <a:avLst/>
          </a:prstGeom>
          <a:solidFill>
            <a:srgbClr val="3945B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Benchmark Concurrentiel (SWOT)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